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08" r:id="rId2"/>
    <p:sldId id="586" r:id="rId3"/>
    <p:sldId id="595" r:id="rId4"/>
    <p:sldId id="598" r:id="rId5"/>
    <p:sldId id="599" r:id="rId6"/>
    <p:sldId id="602" r:id="rId7"/>
    <p:sldId id="603" r:id="rId8"/>
    <p:sldId id="609" r:id="rId9"/>
    <p:sldId id="604" r:id="rId10"/>
    <p:sldId id="606" r:id="rId11"/>
  </p:sldIdLst>
  <p:sldSz cx="12192000" cy="6858000"/>
  <p:notesSz cx="9872663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EA56B5-5E2B-4E00-92DD-4EA1D2001A6A}">
          <p14:sldIdLst>
            <p14:sldId id="608"/>
            <p14:sldId id="586"/>
            <p14:sldId id="595"/>
            <p14:sldId id="598"/>
            <p14:sldId id="599"/>
            <p14:sldId id="602"/>
            <p14:sldId id="603"/>
            <p14:sldId id="609"/>
            <p14:sldId id="604"/>
            <p14:sldId id="606"/>
          </p14:sldIdLst>
        </p14:section>
        <p14:section name="Untitled Section" id="{6D1BDF05-BA64-4F1D-96A8-1ED7A22FAFB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9112C"/>
    <a:srgbClr val="FF00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0" autoAdjust="0"/>
    <p:restoredTop sz="63885" autoAdjust="0"/>
  </p:normalViewPr>
  <p:slideViewPr>
    <p:cSldViewPr snapToGrid="0">
      <p:cViewPr varScale="1">
        <p:scale>
          <a:sx n="44" d="100"/>
          <a:sy n="44" d="100"/>
        </p:scale>
        <p:origin x="14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3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567B8-560E-4E8B-A828-EB40C124AE88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2225" y="6456614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5DB97-BEAE-4D67-80B8-96E4E9FF0D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20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2225" y="0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ECC7F-22DB-4B69-B9E7-D39EA51E17EA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50900"/>
            <a:ext cx="4075113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267" y="3271382"/>
            <a:ext cx="789813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4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2225" y="6456614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90C23-B830-4592-BF33-82B31BC1F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245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500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81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844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15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711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95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1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90C23-B830-4592-BF33-82B31BC1FA9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982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45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>
            <a:off x="0" y="6578600"/>
            <a:ext cx="12192000" cy="0"/>
          </a:xfrm>
          <a:prstGeom prst="line">
            <a:avLst/>
          </a:prstGeom>
          <a:noFill/>
          <a:ln w="57150" cmpd="thickThin">
            <a:solidFill>
              <a:srgbClr val="A9112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0" y="6597650"/>
            <a:ext cx="34194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200" dirty="0">
                <a:solidFill>
                  <a:srgbClr val="A9112C"/>
                </a:solidFill>
                <a:cs typeface="+mn-cs"/>
              </a:rPr>
              <a:t>Giving Evidence, </a:t>
            </a:r>
            <a:r>
              <a:rPr lang="en-GB" sz="1200" dirty="0" smtClean="0">
                <a:solidFill>
                  <a:srgbClr val="A9112C"/>
                </a:solidFill>
                <a:cs typeface="+mn-cs"/>
              </a:rPr>
              <a:t>www.giving-evidence.com</a:t>
            </a:r>
            <a:endParaRPr lang="en-US" sz="1200" dirty="0">
              <a:solidFill>
                <a:srgbClr val="A9112C"/>
              </a:solidFill>
              <a:cs typeface="+mn-cs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10852482" y="6606094"/>
            <a:ext cx="14357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200" dirty="0" smtClean="0">
                <a:solidFill>
                  <a:srgbClr val="A9112C"/>
                </a:solidFill>
                <a:cs typeface="+mn-cs"/>
              </a:rPr>
              <a:t>Caroline Fiennes</a:t>
            </a:r>
            <a:endParaRPr lang="en-US" sz="1200" dirty="0">
              <a:solidFill>
                <a:srgbClr val="A9112C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6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22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71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7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70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97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03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33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6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09D13-0C59-45ED-91BC-2F5C64C37407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1D3F8-9A00-4A47-B2FF-B374764C7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63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DDC9BDE-BEEC-4E42-94EE-3ED8D1918A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TextBox 5">
            <a:extLst>
              <a:ext uri="{FF2B5EF4-FFF2-40B4-BE49-F238E27FC236}">
                <a16:creationId xmlns="" xmlns:a16="http://schemas.microsoft.com/office/drawing/2014/main" id="{D43EA70F-8427-4F24-8740-C8CEAAC3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93" y="187497"/>
            <a:ext cx="10876546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4800" b="1" dirty="0" smtClean="0">
                <a:solidFill>
                  <a:schemeClr val="bg1"/>
                </a:solidFill>
                <a:latin typeface="+mn-lt"/>
              </a:rPr>
              <a:t>How Evidence Can Power Your Work</a:t>
            </a:r>
            <a:endParaRPr lang="en-GB" altLang="en-US" sz="2800" b="1" i="1" u="sng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800" dirty="0" smtClean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solidFill>
                  <a:schemeClr val="bg1"/>
                </a:solidFill>
                <a:latin typeface="+mn-lt"/>
              </a:rPr>
              <a:t>Caroline Fiennes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solidFill>
                  <a:schemeClr val="bg1"/>
                </a:solidFill>
                <a:latin typeface="+mn-lt"/>
              </a:rPr>
              <a:t>www.giving-evidence.com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solidFill>
                  <a:schemeClr val="bg1"/>
                </a:solidFill>
                <a:latin typeface="+mn-lt"/>
              </a:rPr>
              <a:t>caroline.fiennes@giving-evidence.com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 err="1" smtClean="0">
                <a:solidFill>
                  <a:schemeClr val="bg1"/>
                </a:solidFill>
                <a:latin typeface="+mn-lt"/>
              </a:rPr>
              <a:t>BlueSky</a:t>
            </a: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: </a:t>
            </a:r>
            <a:r>
              <a:rPr lang="en-GB" altLang="en-US" sz="2400" dirty="0" err="1" smtClean="0">
                <a:solidFill>
                  <a:schemeClr val="bg1"/>
                </a:solidFill>
                <a:latin typeface="+mn-lt"/>
              </a:rPr>
              <a:t>carolinefiennes</a:t>
            </a: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n-GB" altLang="en-US" sz="2400" dirty="0" err="1" smtClean="0">
                <a:solidFill>
                  <a:schemeClr val="bg1"/>
                </a:solidFill>
                <a:latin typeface="+mn-lt"/>
              </a:rPr>
              <a:t>bsky</a:t>
            </a: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 .social</a:t>
            </a:r>
            <a:endParaRPr lang="en-US" altLang="en-US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7" descr="GE_LOGO_NEW2015_elec">
            <a:extLst>
              <a:ext uri="{FF2B5EF4-FFF2-40B4-BE49-F238E27FC236}">
                <a16:creationId xmlns="" xmlns:a16="http://schemas.microsoft.com/office/drawing/2014/main" id="{F105BB42-FF1C-4FA8-AFC0-9611546FF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688" y="5457101"/>
            <a:ext cx="4901092" cy="11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92129">
            <a:off x="8434915" y="1371002"/>
            <a:ext cx="2262743" cy="354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746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2492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2492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880007" y="196532"/>
            <a:ext cx="2040556" cy="20405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063337" y="1596741"/>
            <a:ext cx="2040556" cy="20405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101839" y="1847755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Pilot</a:t>
            </a:r>
            <a:endParaRPr lang="en-GB" dirty="0" smtClean="0"/>
          </a:p>
          <a:p>
            <a:pPr algn="ctr"/>
            <a:endParaRPr lang="en-GB" dirty="0"/>
          </a:p>
          <a:p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4892234" y="3063256"/>
            <a:ext cx="2040556" cy="204055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30736" y="3339671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Test</a:t>
            </a:r>
            <a:r>
              <a:rPr lang="en-GB" dirty="0" smtClean="0">
                <a:solidFill>
                  <a:schemeClr val="bg1"/>
                </a:solidFill>
              </a:rPr>
              <a:t>: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W</a:t>
            </a:r>
            <a:r>
              <a:rPr lang="en-US" dirty="0" smtClean="0">
                <a:solidFill>
                  <a:schemeClr val="bg1"/>
                </a:solidFill>
              </a:rPr>
              <a:t>hat </a:t>
            </a:r>
            <a:r>
              <a:rPr lang="en-US" dirty="0">
                <a:solidFill>
                  <a:schemeClr val="bg1"/>
                </a:solidFill>
              </a:rPr>
              <a:t>effects does this thing have?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6971" y="1596741"/>
            <a:ext cx="2040556" cy="20405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65473" y="1847755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Maintain </a:t>
            </a:r>
            <a:endParaRPr lang="en-US" b="1" dirty="0" smtClean="0"/>
          </a:p>
          <a:p>
            <a:pPr algn="ctr"/>
            <a:r>
              <a:rPr lang="en-US" b="1" dirty="0" smtClean="0"/>
              <a:t>/ replicate </a:t>
            </a:r>
          </a:p>
          <a:p>
            <a:pPr algn="ctr"/>
            <a:r>
              <a:rPr lang="en-US" b="1" dirty="0" smtClean="0"/>
              <a:t>/ </a:t>
            </a:r>
            <a:r>
              <a:rPr lang="en-US" b="1" dirty="0"/>
              <a:t>scale </a:t>
            </a:r>
            <a:r>
              <a:rPr lang="en-US" b="1" dirty="0" smtClean="0"/>
              <a:t>up</a:t>
            </a:r>
            <a:endParaRPr lang="en-GB" dirty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083508" y="696544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Before starting: needs </a:t>
            </a:r>
            <a:r>
              <a:rPr lang="en-GB" b="1" dirty="0" smtClean="0"/>
              <a:t>assessment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6258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0567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880007" y="196532"/>
            <a:ext cx="2040556" cy="20405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-40579"/>
            <a:ext cx="336884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GB" sz="2000" b="1" dirty="0"/>
              <a:t>Before starting</a:t>
            </a:r>
            <a:r>
              <a:rPr lang="en-GB" sz="2000" dirty="0"/>
              <a:t>: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Where &amp; what are the problems? 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C</a:t>
            </a:r>
            <a:r>
              <a:rPr lang="en-GB" sz="2000" dirty="0" smtClean="0"/>
              <a:t>ommunity view of the problem /</a:t>
            </a:r>
            <a:r>
              <a:rPr lang="en-GB" sz="2000" dirty="0"/>
              <a:t>solutions.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Shop for feasible interventions</a:t>
            </a:r>
            <a:r>
              <a:rPr lang="en-GB" sz="2000" dirty="0" smtClean="0"/>
              <a:t>.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USE evidence, don’t </a:t>
            </a:r>
            <a:r>
              <a:rPr lang="en-GB" sz="2000" dirty="0" smtClean="0"/>
              <a:t>necessarily </a:t>
            </a:r>
          </a:p>
          <a:p>
            <a:r>
              <a:rPr lang="en-GB" sz="2000" dirty="0" smtClean="0"/>
              <a:t>     PRODUCE it</a:t>
            </a:r>
            <a:endParaRPr lang="en-GB" sz="2000" dirty="0"/>
          </a:p>
          <a:p>
            <a:pPr>
              <a:spcBef>
                <a:spcPts val="500"/>
              </a:spcBef>
            </a:pPr>
            <a:endParaRPr lang="en-GB" sz="2000" dirty="0"/>
          </a:p>
        </p:txBody>
      </p:sp>
      <p:sp>
        <p:nvSpPr>
          <p:cNvPr id="8" name="Oval 7"/>
          <p:cNvSpPr/>
          <p:nvPr/>
        </p:nvSpPr>
        <p:spPr>
          <a:xfrm>
            <a:off x="7082587" y="157749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101839" y="1847755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Pilot</a:t>
            </a:r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92234" y="3063256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30736" y="3339671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6971" y="157749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65473" y="1847755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3508" y="696544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Before starting: needs </a:t>
            </a:r>
            <a:r>
              <a:rPr lang="en-GB" b="1" dirty="0" smtClean="0"/>
              <a:t>assessment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718878" y="104066"/>
            <a:ext cx="3460006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Is this approach likely to work / been found to work elsewhere</a:t>
            </a:r>
            <a:r>
              <a:rPr lang="en-GB" sz="2000" dirty="0" smtClean="0"/>
              <a:t>?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Feasibility? In that context?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Acceptability? </a:t>
            </a:r>
          </a:p>
        </p:txBody>
      </p:sp>
    </p:spTree>
    <p:extLst>
      <p:ext uri="{BB962C8B-B14F-4D97-AF65-F5344CB8AC3E}">
        <p14:creationId xmlns:p14="http://schemas.microsoft.com/office/powerpoint/2010/main" val="346376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0567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880007" y="196532"/>
            <a:ext cx="2040556" cy="20405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063337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101839" y="1847755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Pilot</a:t>
            </a:r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92234" y="3063256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30736" y="3339671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6971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65473" y="1847755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3508" y="696544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Before starting: needs </a:t>
            </a:r>
            <a:r>
              <a:rPr lang="en-GB" b="1" dirty="0" smtClean="0"/>
              <a:t>assessment</a:t>
            </a:r>
            <a:endParaRPr lang="en-GB" b="1" dirty="0"/>
          </a:p>
        </p:txBody>
      </p:sp>
      <p:sp>
        <p:nvSpPr>
          <p:cNvPr id="15" name="Oval 14"/>
          <p:cNvSpPr/>
          <p:nvPr/>
        </p:nvSpPr>
        <p:spPr>
          <a:xfrm>
            <a:off x="4889632" y="18011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/>
          <p:cNvSpPr/>
          <p:nvPr/>
        </p:nvSpPr>
        <p:spPr>
          <a:xfrm>
            <a:off x="7072962" y="1580320"/>
            <a:ext cx="2040556" cy="20405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7111464" y="1831334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Pilot</a:t>
            </a:r>
            <a:endParaRPr lang="en-GB" dirty="0" smtClean="0"/>
          </a:p>
          <a:p>
            <a:pPr algn="ctr"/>
            <a:endParaRPr lang="en-GB" dirty="0"/>
          </a:p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093133" y="680123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Before starting: needs 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assessment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901859" y="304683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940361" y="3323250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636596" y="1580320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675098" y="1831334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09776" y="1831334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Pilot</a:t>
            </a:r>
            <a:endParaRPr lang="en-GB" dirty="0" smtClean="0"/>
          </a:p>
          <a:p>
            <a:pPr algn="ctr"/>
            <a:endParaRPr lang="en-GB" dirty="0"/>
          </a:p>
          <a:p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9150332" y="105672"/>
            <a:ext cx="307314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/ process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evaluations: </a:t>
            </a:r>
          </a:p>
          <a:p>
            <a:pPr marL="182563" indent="-182563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actually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being delivered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In full, every time? </a:t>
            </a:r>
          </a:p>
          <a:p>
            <a:pPr marL="182563" indent="-182563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right people / badgers?</a:t>
            </a:r>
          </a:p>
          <a:p>
            <a:pPr marL="182563" indent="-182563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it cost? </a:t>
            </a:r>
            <a:endParaRPr lang="en-US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2563" indent="-182563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is it reaching? </a:t>
            </a:r>
          </a:p>
          <a:p>
            <a:pPr marL="182563" indent="-182563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resources (time, money, people) does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take?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intended beneficiaries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3610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0567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880007" y="196532"/>
            <a:ext cx="2040556" cy="20405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063337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101839" y="1847755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Pilot</a:t>
            </a:r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92234" y="3063256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30736" y="3339671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6971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65473" y="1847755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3508" y="696544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Before starting: needs </a:t>
            </a:r>
            <a:r>
              <a:rPr lang="en-GB" b="1" dirty="0" smtClean="0"/>
              <a:t>assessment</a:t>
            </a:r>
            <a:endParaRPr lang="en-GB" b="1" dirty="0"/>
          </a:p>
        </p:txBody>
      </p:sp>
      <p:sp>
        <p:nvSpPr>
          <p:cNvPr id="15" name="Oval 14"/>
          <p:cNvSpPr/>
          <p:nvPr/>
        </p:nvSpPr>
        <p:spPr>
          <a:xfrm>
            <a:off x="4889632" y="18011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093133" y="680123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Before starting: needs 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assessment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901859" y="304683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940361" y="3323250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626971" y="158994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675098" y="1831334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7070360" y="1587116"/>
            <a:ext cx="2040556" cy="20405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Rounded Rectangular Callout 34"/>
          <p:cNvSpPr/>
          <p:nvPr/>
        </p:nvSpPr>
        <p:spPr>
          <a:xfrm>
            <a:off x="9482333" y="507370"/>
            <a:ext cx="2518097" cy="3426594"/>
          </a:xfrm>
          <a:prstGeom prst="wedgeRoundRectCallout">
            <a:avLst>
              <a:gd name="adj1" fmla="val -63636"/>
              <a:gd name="adj2" fmla="val -8128"/>
              <a:gd name="adj3" fmla="val 1666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GB" sz="2000" dirty="0" smtClean="0"/>
              <a:t>Is this intervention, in this place: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en-GB" sz="2000" dirty="0" smtClean="0"/>
              <a:t>Feasible (for us)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en-GB" sz="2000" dirty="0" smtClean="0"/>
              <a:t>Affordable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en-GB" sz="2000" dirty="0" smtClean="0"/>
              <a:t>Acceptable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en-GB" sz="2000" dirty="0" smtClean="0"/>
              <a:t>Reaching the right people?</a:t>
            </a:r>
            <a:endParaRPr lang="en-GB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7109776" y="1831334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Pilot</a:t>
            </a:r>
            <a:endParaRPr lang="en-GB" dirty="0" smtClean="0"/>
          </a:p>
          <a:p>
            <a:pPr algn="ctr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357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0567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880007" y="196532"/>
            <a:ext cx="2040556" cy="20405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063337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101839" y="1847755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Pilot</a:t>
            </a:r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92234" y="3063256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30736" y="3339671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6971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65473" y="1847755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3508" y="696544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Before starting: needs </a:t>
            </a:r>
            <a:r>
              <a:rPr lang="en-GB" b="1" dirty="0" smtClean="0"/>
              <a:t>assessment</a:t>
            </a:r>
            <a:endParaRPr lang="en-GB" b="1" dirty="0"/>
          </a:p>
        </p:txBody>
      </p:sp>
      <p:sp>
        <p:nvSpPr>
          <p:cNvPr id="15" name="Oval 14"/>
          <p:cNvSpPr/>
          <p:nvPr/>
        </p:nvSpPr>
        <p:spPr>
          <a:xfrm>
            <a:off x="4889632" y="18011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093133" y="680123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Before starting: needs 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assessment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901859" y="304683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940361" y="3323250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626971" y="158994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675098" y="1831334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7070360" y="1587116"/>
            <a:ext cx="2040556" cy="20405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7060735" y="1913540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Pilot</a:t>
            </a:r>
            <a:endParaRPr lang="en-GB" dirty="0" smtClean="0"/>
          </a:p>
          <a:p>
            <a:pPr algn="ctr"/>
            <a:endParaRPr lang="en-GB" dirty="0"/>
          </a:p>
          <a:p>
            <a:endParaRPr lang="en-GB" dirty="0"/>
          </a:p>
        </p:txBody>
      </p:sp>
      <p:sp>
        <p:nvSpPr>
          <p:cNvPr id="26" name="Oval 25"/>
          <p:cNvSpPr/>
          <p:nvPr/>
        </p:nvSpPr>
        <p:spPr>
          <a:xfrm>
            <a:off x="4901859" y="3045489"/>
            <a:ext cx="2040556" cy="204055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940361" y="3321904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Test</a:t>
            </a:r>
            <a:r>
              <a:rPr lang="en-GB" dirty="0" smtClean="0">
                <a:solidFill>
                  <a:schemeClr val="bg1"/>
                </a:solidFill>
              </a:rPr>
              <a:t>: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W</a:t>
            </a:r>
            <a:r>
              <a:rPr lang="en-US" dirty="0" smtClean="0">
                <a:solidFill>
                  <a:schemeClr val="bg1"/>
                </a:solidFill>
              </a:rPr>
              <a:t>hat effect/s </a:t>
            </a:r>
            <a:r>
              <a:rPr lang="en-US" dirty="0">
                <a:solidFill>
                  <a:schemeClr val="bg1"/>
                </a:solidFill>
              </a:rPr>
              <a:t>does this thing have?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7071356" y="1586996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7109858" y="1838010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Pilot</a:t>
            </a:r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2906829" y="495305"/>
            <a:ext cx="2512194" cy="2791326"/>
          </a:xfrm>
          <a:custGeom>
            <a:avLst/>
            <a:gdLst>
              <a:gd name="connsiteX0" fmla="*/ 0 w 2512194"/>
              <a:gd name="connsiteY0" fmla="*/ 105877 h 2791326"/>
              <a:gd name="connsiteX1" fmla="*/ 2512194 w 2512194"/>
              <a:gd name="connsiteY1" fmla="*/ 2791326 h 2791326"/>
              <a:gd name="connsiteX2" fmla="*/ 587141 w 2512194"/>
              <a:gd name="connsiteY2" fmla="*/ 0 h 2791326"/>
              <a:gd name="connsiteX3" fmla="*/ 0 w 2512194"/>
              <a:gd name="connsiteY3" fmla="*/ 105877 h 2791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2194" h="2791326">
                <a:moveTo>
                  <a:pt x="0" y="105877"/>
                </a:moveTo>
                <a:lnTo>
                  <a:pt x="2512194" y="2791326"/>
                </a:lnTo>
                <a:lnTo>
                  <a:pt x="587141" y="0"/>
                </a:lnTo>
                <a:lnTo>
                  <a:pt x="0" y="10587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ounded Rectangular Callout 31"/>
          <p:cNvSpPr/>
          <p:nvPr/>
        </p:nvSpPr>
        <p:spPr>
          <a:xfrm>
            <a:off x="0" y="0"/>
            <a:ext cx="12191999" cy="1358194"/>
          </a:xfrm>
          <a:prstGeom prst="wedgeRoundRectCallout">
            <a:avLst>
              <a:gd name="adj1" fmla="val 2203"/>
              <a:gd name="adj2" fmla="val 49616"/>
              <a:gd name="adj3" fmla="val 1666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r>
              <a:rPr lang="en-GB" sz="3600" dirty="0" smtClean="0"/>
              <a:t>“Ask an important question and answer it reliably”</a:t>
            </a:r>
          </a:p>
          <a:p>
            <a:pPr algn="ctr">
              <a:spcBef>
                <a:spcPts val="1200"/>
              </a:spcBef>
            </a:pPr>
            <a:r>
              <a:rPr lang="en-GB" sz="3600" dirty="0" smtClean="0"/>
              <a:t>- Professor Sir Richard </a:t>
            </a:r>
            <a:r>
              <a:rPr lang="en-GB" sz="3600" dirty="0" err="1" smtClean="0"/>
              <a:t>Peto</a:t>
            </a:r>
            <a:endParaRPr lang="en-GB" sz="3600" dirty="0" smtClean="0"/>
          </a:p>
        </p:txBody>
      </p:sp>
    </p:spTree>
    <p:extLst>
      <p:ext uri="{BB962C8B-B14F-4D97-AF65-F5344CB8AC3E}">
        <p14:creationId xmlns:p14="http://schemas.microsoft.com/office/powerpoint/2010/main" val="84697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ur Approach to Giving"/>
          <p:cNvPicPr>
            <a:picLocks noChangeAspect="1" noChangeArrowheads="1"/>
          </p:cNvPicPr>
          <p:nvPr/>
        </p:nvPicPr>
        <p:blipFill rotWithShape="1">
          <a:blip r:embed="rId3" cstate="print"/>
          <a:srcRect l="7446" t="15614" r="5319" b="11905"/>
          <a:stretch/>
        </p:blipFill>
        <p:spPr bwMode="auto">
          <a:xfrm>
            <a:off x="2337487" y="105672"/>
            <a:ext cx="7272337" cy="50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880007" y="196532"/>
            <a:ext cx="2040556" cy="20405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063337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101839" y="1847755"/>
            <a:ext cx="197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Pilot</a:t>
            </a:r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92234" y="3063256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30736" y="3339671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26971" y="159674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65473" y="1847755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3508" y="696544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Before starting: needs </a:t>
            </a:r>
            <a:r>
              <a:rPr lang="en-GB" b="1" dirty="0" smtClean="0"/>
              <a:t>assessment</a:t>
            </a:r>
            <a:endParaRPr lang="en-GB" b="1" dirty="0"/>
          </a:p>
        </p:txBody>
      </p:sp>
      <p:sp>
        <p:nvSpPr>
          <p:cNvPr id="15" name="Oval 14"/>
          <p:cNvSpPr/>
          <p:nvPr/>
        </p:nvSpPr>
        <p:spPr>
          <a:xfrm>
            <a:off x="4889632" y="180111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093133" y="680123"/>
            <a:ext cx="165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Before starting: needs 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assessment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901859" y="304683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940361" y="3323250"/>
            <a:ext cx="19731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Test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Impact evaluation</a:t>
            </a:r>
          </a:p>
          <a:p>
            <a:pPr algn="ctr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effects does this thing have?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626971" y="1589945"/>
            <a:ext cx="2040556" cy="20405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675098" y="1831334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Maintain 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replicate 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scale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up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623871" y="1590999"/>
            <a:ext cx="2040556" cy="20405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2662373" y="1842013"/>
            <a:ext cx="1973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Maintain </a:t>
            </a:r>
            <a:endParaRPr lang="en-US" b="1" dirty="0" smtClean="0"/>
          </a:p>
          <a:p>
            <a:pPr algn="ctr"/>
            <a:r>
              <a:rPr lang="en-US" b="1" dirty="0" smtClean="0"/>
              <a:t>/ replicate </a:t>
            </a:r>
          </a:p>
          <a:p>
            <a:pPr algn="ctr"/>
            <a:r>
              <a:rPr lang="en-US" b="1" dirty="0" smtClean="0"/>
              <a:t>/ </a:t>
            </a:r>
            <a:r>
              <a:rPr lang="en-US" b="1" dirty="0"/>
              <a:t>scale </a:t>
            </a:r>
            <a:r>
              <a:rPr lang="en-US" b="1" dirty="0" smtClean="0"/>
              <a:t>up</a:t>
            </a:r>
            <a:endParaRPr lang="en-GB" dirty="0"/>
          </a:p>
          <a:p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170858" y="226798"/>
            <a:ext cx="2510217" cy="4165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Monitoring: </a:t>
            </a:r>
          </a:p>
          <a:p>
            <a:pPr marL="285750" indent="-28575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getting the expected results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evaluations: </a:t>
            </a:r>
          </a:p>
          <a:p>
            <a:pPr marL="285750" indent="-28575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actually being delivered? Is the targeting working – are we serving the people we intended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 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6677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7586" y="815308"/>
            <a:ext cx="11787740" cy="2505407"/>
            <a:chOff x="1119738" y="1508328"/>
            <a:chExt cx="9066600" cy="1974480"/>
          </a:xfrm>
        </p:grpSpPr>
        <p:pic>
          <p:nvPicPr>
            <p:cNvPr id="3" name="Picture 3"/>
            <p:cNvPicPr/>
            <p:nvPr/>
          </p:nvPicPr>
          <p:blipFill rotWithShape="1">
            <a:blip r:embed="rId2"/>
            <a:srcRect l="-400" t="-1198" r="400" b="55448"/>
            <a:stretch/>
          </p:blipFill>
          <p:spPr>
            <a:xfrm>
              <a:off x="1227738" y="1508328"/>
              <a:ext cx="8958600" cy="17128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Picture 2"/>
            <p:cNvPicPr/>
            <p:nvPr/>
          </p:nvPicPr>
          <p:blipFill rotWithShape="1">
            <a:blip r:embed="rId3"/>
            <a:srcRect t="87650"/>
            <a:stretch/>
          </p:blipFill>
          <p:spPr>
            <a:xfrm>
              <a:off x="1119738" y="3214144"/>
              <a:ext cx="8604250" cy="268664"/>
            </a:xfrm>
            <a:prstGeom prst="rect">
              <a:avLst/>
            </a:prstGeom>
            <a:ln w="9360">
              <a:noFill/>
            </a:ln>
          </p:spPr>
        </p:pic>
      </p:grpSp>
      <p:sp>
        <p:nvSpPr>
          <p:cNvPr id="5" name="TextBox 4"/>
          <p:cNvSpPr txBox="1"/>
          <p:nvPr/>
        </p:nvSpPr>
        <p:spPr>
          <a:xfrm>
            <a:off x="-759" y="3"/>
            <a:ext cx="7777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A funder’s process, in outline:</a:t>
            </a:r>
            <a:endParaRPr lang="en-GB" sz="3600" b="1" dirty="0"/>
          </a:p>
        </p:txBody>
      </p:sp>
      <p:sp>
        <p:nvSpPr>
          <p:cNvPr id="6" name="Down Arrow 5"/>
          <p:cNvSpPr/>
          <p:nvPr/>
        </p:nvSpPr>
        <p:spPr>
          <a:xfrm flipV="1">
            <a:off x="6323799" y="3416968"/>
            <a:ext cx="365760" cy="57751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207267" y="3869356"/>
            <a:ext cx="2589196" cy="9432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There are often several stages / committees in the funding decision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28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4971"/>
          <a:stretch/>
        </p:blipFill>
        <p:spPr>
          <a:xfrm>
            <a:off x="0" y="-614363"/>
            <a:ext cx="12192000" cy="7472363"/>
          </a:xfrm>
          <a:prstGeom prst="rect">
            <a:avLst/>
          </a:prstGeom>
          <a:solidFill>
            <a:srgbClr val="000000">
              <a:alpha val="25882"/>
            </a:srgbClr>
          </a:solid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067" y="-232444"/>
            <a:ext cx="11097125" cy="4804444"/>
          </a:xfrm>
          <a:solidFill>
            <a:schemeClr val="bg1">
              <a:alpha val="48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GB" dirty="0" smtClean="0"/>
              <a:t>USE evidence, don’t always PRODUCE it fresh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endParaRPr lang="en-GB" dirty="0"/>
          </a:p>
          <a:p>
            <a:pPr marL="0" indent="0">
              <a:lnSpc>
                <a:spcPct val="130000"/>
              </a:lnSpc>
              <a:buNone/>
            </a:pPr>
            <a:r>
              <a:rPr lang="en-GB" dirty="0" smtClean="0"/>
              <a:t>For funders:</a:t>
            </a:r>
          </a:p>
          <a:p>
            <a:pPr marL="808038" lvl="1" indent="-350838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GB" dirty="0" smtClean="0"/>
              <a:t>Accept evidence &amp; evaluations from elsewhere</a:t>
            </a:r>
          </a:p>
          <a:p>
            <a:pPr marL="808038" lvl="1" indent="-350838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GB" dirty="0" smtClean="0"/>
              <a:t>Don’t ask operational orgs to evaluate themselves</a:t>
            </a:r>
          </a:p>
          <a:p>
            <a:pPr marL="808038" lvl="1" indent="-350838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GB" dirty="0" smtClean="0"/>
              <a:t>Avoid requiring or incentivising production of unreliable or unimportant research </a:t>
            </a:r>
          </a:p>
          <a:p>
            <a:pPr marL="808038" lvl="1" indent="-350838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GB" dirty="0" smtClean="0"/>
              <a:t>Ensure that your org has the right research / evidence and skills in each stage of your work flow</a:t>
            </a:r>
            <a:endParaRPr lang="en-GB" dirty="0"/>
          </a:p>
        </p:txBody>
      </p:sp>
      <p:sp>
        <p:nvSpPr>
          <p:cNvPr id="6" name="AutoShape 6" descr="The Future of Clouds | Sierra Clu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111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DDC9BDE-BEEC-4E42-94EE-3ED8D1918A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TextBox 5">
            <a:extLst>
              <a:ext uri="{FF2B5EF4-FFF2-40B4-BE49-F238E27FC236}">
                <a16:creationId xmlns="" xmlns:a16="http://schemas.microsoft.com/office/drawing/2014/main" id="{D43EA70F-8427-4F24-8740-C8CEAAC3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93" y="187497"/>
            <a:ext cx="10876546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4800" b="1" dirty="0" smtClean="0">
                <a:solidFill>
                  <a:schemeClr val="bg1"/>
                </a:solidFill>
                <a:latin typeface="+mn-lt"/>
              </a:rPr>
              <a:t>How Evidence Can Power Your Work</a:t>
            </a:r>
            <a:endParaRPr lang="en-GB" altLang="en-US" sz="2800" b="1" i="1" u="sng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800" dirty="0" smtClean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solidFill>
                  <a:schemeClr val="bg1"/>
                </a:solidFill>
                <a:latin typeface="+mn-lt"/>
              </a:rPr>
              <a:t>Caroline Fiennes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www.giving-evidence.com ( /book2 )</a:t>
            </a: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solidFill>
                  <a:schemeClr val="bg1"/>
                </a:solidFill>
                <a:latin typeface="+mn-lt"/>
              </a:rPr>
              <a:t>caroline.fiennes@giving-evidence.com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2400" dirty="0">
              <a:solidFill>
                <a:schemeClr val="bg1"/>
              </a:solidFill>
              <a:latin typeface="+mn-lt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 err="1" smtClean="0">
                <a:solidFill>
                  <a:schemeClr val="bg1"/>
                </a:solidFill>
                <a:latin typeface="+mn-lt"/>
              </a:rPr>
              <a:t>BlueSky</a:t>
            </a: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: </a:t>
            </a:r>
            <a:r>
              <a:rPr lang="en-GB" altLang="en-US" sz="2400" dirty="0" err="1" smtClean="0">
                <a:solidFill>
                  <a:schemeClr val="bg1"/>
                </a:solidFill>
                <a:latin typeface="+mn-lt"/>
              </a:rPr>
              <a:t>carolinefiennes</a:t>
            </a: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n-GB" altLang="en-US" sz="2400" dirty="0" err="1" smtClean="0">
                <a:solidFill>
                  <a:schemeClr val="bg1"/>
                </a:solidFill>
                <a:latin typeface="+mn-lt"/>
              </a:rPr>
              <a:t>bsky</a:t>
            </a:r>
            <a:r>
              <a:rPr lang="en-GB" altLang="en-US" sz="2400" dirty="0" smtClean="0">
                <a:solidFill>
                  <a:schemeClr val="bg1"/>
                </a:solidFill>
                <a:latin typeface="+mn-lt"/>
              </a:rPr>
              <a:t> .social</a:t>
            </a:r>
            <a:endParaRPr lang="en-US" altLang="en-US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7" descr="GE_LOGO_NEW2015_elec">
            <a:extLst>
              <a:ext uri="{FF2B5EF4-FFF2-40B4-BE49-F238E27FC236}">
                <a16:creationId xmlns="" xmlns:a16="http://schemas.microsoft.com/office/drawing/2014/main" id="{F105BB42-FF1C-4FA8-AFC0-9611546FF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688" y="5457101"/>
            <a:ext cx="4901092" cy="11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92129">
            <a:off x="8434915" y="1371002"/>
            <a:ext cx="2262743" cy="354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428648" y="1549668"/>
            <a:ext cx="2271563" cy="17421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References! </a:t>
            </a:r>
            <a:r>
              <a:rPr lang="en-GB" sz="2800" dirty="0">
                <a:solidFill>
                  <a:schemeClr val="tx1"/>
                </a:solidFill>
              </a:rPr>
              <a:t>w</a:t>
            </a:r>
            <a:r>
              <a:rPr lang="en-GB" sz="2800" dirty="0" smtClean="0">
                <a:solidFill>
                  <a:schemeClr val="tx1"/>
                </a:solidFill>
              </a:rPr>
              <a:t>ill be on here (inshallah)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56419" y="3291838"/>
            <a:ext cx="413886" cy="128016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 flipH="1">
            <a:off x="5499231" y="4357463"/>
            <a:ext cx="1171074" cy="58766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39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24584</TotalTime>
  <Words>546</Words>
  <Application>Microsoft Office PowerPoint</Application>
  <PresentationFormat>Widescreen</PresentationFormat>
  <Paragraphs>166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Fiennes</dc:creator>
  <cp:lastModifiedBy>Caroline Fiennes</cp:lastModifiedBy>
  <cp:revision>316</cp:revision>
  <cp:lastPrinted>2026-01-07T11:07:20Z</cp:lastPrinted>
  <dcterms:created xsi:type="dcterms:W3CDTF">2014-03-13T17:33:22Z</dcterms:created>
  <dcterms:modified xsi:type="dcterms:W3CDTF">2026-01-11T10:55:08Z</dcterms:modified>
</cp:coreProperties>
</file>