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5"/>
  </p:notesMasterIdLst>
  <p:sldIdLst>
    <p:sldId id="256" r:id="rId2"/>
    <p:sldId id="258" r:id="rId3"/>
    <p:sldId id="259" r:id="rId4"/>
    <p:sldId id="260" r:id="rId5"/>
    <p:sldId id="261" r:id="rId6"/>
    <p:sldId id="262" r:id="rId7"/>
    <p:sldId id="264" r:id="rId8"/>
    <p:sldId id="265" r:id="rId9"/>
    <p:sldId id="266" r:id="rId10"/>
    <p:sldId id="267" r:id="rId11"/>
    <p:sldId id="269" r:id="rId12"/>
    <p:sldId id="270" r:id="rId13"/>
    <p:sldId id="271" r:id="rId14"/>
  </p:sldIdLst>
  <p:sldSz cx="12192000" cy="6858000"/>
  <p:notesSz cx="6669088" cy="99266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736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889938" cy="49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777607" y="0"/>
            <a:ext cx="2889938" cy="49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57188" y="1241425"/>
            <a:ext cx="59547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66909" y="4777194"/>
            <a:ext cx="533527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8584"/>
            <a:ext cx="2889938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777607" y="9428584"/>
            <a:ext cx="2889938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4957188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  <p:sp>
        <p:nvSpPr>
          <p:cNvPr id="56" name="Google Shape;56;p1:notes"/>
          <p:cNvSpPr txBox="1">
            <a:spLocks noGrp="1"/>
          </p:cNvSpPr>
          <p:nvPr>
            <p:ph type="body" idx="1"/>
          </p:nvPr>
        </p:nvSpPr>
        <p:spPr>
          <a:xfrm>
            <a:off x="666909" y="4777194"/>
            <a:ext cx="533527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7" name="Google Shape;57;p1:notes"/>
          <p:cNvSpPr txBox="1">
            <a:spLocks noGrp="1"/>
          </p:cNvSpPr>
          <p:nvPr>
            <p:ph type="sldNum" idx="12"/>
          </p:nvPr>
        </p:nvSpPr>
        <p:spPr>
          <a:xfrm>
            <a:off x="3777607" y="9428584"/>
            <a:ext cx="2889938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014878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3:notes"/>
          <p:cNvSpPr txBox="1">
            <a:spLocks noGrp="1"/>
          </p:cNvSpPr>
          <p:nvPr>
            <p:ph type="body" idx="1"/>
          </p:nvPr>
        </p:nvSpPr>
        <p:spPr>
          <a:xfrm>
            <a:off x="666909" y="4777194"/>
            <a:ext cx="533527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1" name="Google Shape;7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488359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ee5d866e0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00" cy="334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" name="Google Shape;77;g3ee5d866e07_0_0:notes"/>
          <p:cNvSpPr txBox="1">
            <a:spLocks noGrp="1"/>
          </p:cNvSpPr>
          <p:nvPr>
            <p:ph type="body" idx="1"/>
          </p:nvPr>
        </p:nvSpPr>
        <p:spPr>
          <a:xfrm>
            <a:off x="666909" y="4777194"/>
            <a:ext cx="5335200" cy="39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8" name="Google Shape;78;g3ee5d866e07_0_0:notes"/>
          <p:cNvSpPr txBox="1">
            <a:spLocks noGrp="1"/>
          </p:cNvSpPr>
          <p:nvPr>
            <p:ph type="sldNum" idx="12"/>
          </p:nvPr>
        </p:nvSpPr>
        <p:spPr>
          <a:xfrm>
            <a:off x="3777607" y="9428584"/>
            <a:ext cx="2889900" cy="4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GB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560095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4:notes"/>
          <p:cNvSpPr txBox="1">
            <a:spLocks noGrp="1"/>
          </p:cNvSpPr>
          <p:nvPr>
            <p:ph type="body" idx="1"/>
          </p:nvPr>
        </p:nvSpPr>
        <p:spPr>
          <a:xfrm>
            <a:off x="666909" y="4777194"/>
            <a:ext cx="533527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4" name="Google Shape;9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44731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:notes"/>
          <p:cNvSpPr txBox="1">
            <a:spLocks noGrp="1"/>
          </p:cNvSpPr>
          <p:nvPr>
            <p:ph type="body" idx="1"/>
          </p:nvPr>
        </p:nvSpPr>
        <p:spPr>
          <a:xfrm>
            <a:off x="666909" y="4777194"/>
            <a:ext cx="533527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2" name="Google Shape;10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069065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:notes"/>
          <p:cNvSpPr txBox="1">
            <a:spLocks noGrp="1"/>
          </p:cNvSpPr>
          <p:nvPr>
            <p:ph type="body" idx="1"/>
          </p:nvPr>
        </p:nvSpPr>
        <p:spPr>
          <a:xfrm>
            <a:off x="666909" y="4777194"/>
            <a:ext cx="533527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0" name="Google Shape;11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19389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8:notes"/>
          <p:cNvSpPr txBox="1">
            <a:spLocks noGrp="1"/>
          </p:cNvSpPr>
          <p:nvPr>
            <p:ph type="body" idx="1"/>
          </p:nvPr>
        </p:nvSpPr>
        <p:spPr>
          <a:xfrm>
            <a:off x="666909" y="4777194"/>
            <a:ext cx="533527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8" name="Google Shape;13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857252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9:notes"/>
          <p:cNvSpPr txBox="1">
            <a:spLocks noGrp="1"/>
          </p:cNvSpPr>
          <p:nvPr>
            <p:ph type="body" idx="1"/>
          </p:nvPr>
        </p:nvSpPr>
        <p:spPr>
          <a:xfrm>
            <a:off x="666909" y="4777194"/>
            <a:ext cx="533527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6" name="Google Shape;14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59105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0:notes"/>
          <p:cNvSpPr txBox="1">
            <a:spLocks noGrp="1"/>
          </p:cNvSpPr>
          <p:nvPr>
            <p:ph type="body" idx="1"/>
          </p:nvPr>
        </p:nvSpPr>
        <p:spPr>
          <a:xfrm>
            <a:off x="666909" y="4777194"/>
            <a:ext cx="533527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4" name="Google Shape;15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708201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1:notes"/>
          <p:cNvSpPr txBox="1">
            <a:spLocks noGrp="1"/>
          </p:cNvSpPr>
          <p:nvPr>
            <p:ph type="body" idx="1"/>
          </p:nvPr>
        </p:nvSpPr>
        <p:spPr>
          <a:xfrm>
            <a:off x="666909" y="4777194"/>
            <a:ext cx="533527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2" name="Google Shape;16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899146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3:notes"/>
          <p:cNvSpPr txBox="1">
            <a:spLocks noGrp="1"/>
          </p:cNvSpPr>
          <p:nvPr>
            <p:ph type="body" idx="1"/>
          </p:nvPr>
        </p:nvSpPr>
        <p:spPr>
          <a:xfrm>
            <a:off x="666909" y="4777194"/>
            <a:ext cx="533527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5" name="Google Shape;17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558122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4:notes"/>
          <p:cNvSpPr txBox="1">
            <a:spLocks noGrp="1"/>
          </p:cNvSpPr>
          <p:nvPr>
            <p:ph type="body" idx="1"/>
          </p:nvPr>
        </p:nvSpPr>
        <p:spPr>
          <a:xfrm>
            <a:off x="666909" y="4777194"/>
            <a:ext cx="533527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2" name="Google Shape;18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26555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  <p:sp>
        <p:nvSpPr>
          <p:cNvPr id="190" name="Google Shape;190;p15:notes"/>
          <p:cNvSpPr txBox="1">
            <a:spLocks noGrp="1"/>
          </p:cNvSpPr>
          <p:nvPr>
            <p:ph type="body" idx="1"/>
          </p:nvPr>
        </p:nvSpPr>
        <p:spPr>
          <a:xfrm>
            <a:off x="666909" y="4777194"/>
            <a:ext cx="533527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1" name="Google Shape;191;p15:notes"/>
          <p:cNvSpPr txBox="1">
            <a:spLocks noGrp="1"/>
          </p:cNvSpPr>
          <p:nvPr>
            <p:ph type="sldNum" idx="12"/>
          </p:nvPr>
        </p:nvSpPr>
        <p:spPr>
          <a:xfrm>
            <a:off x="3777607" y="9428584"/>
            <a:ext cx="2889938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791452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"/>
          <p:cNvSpPr txBox="1"/>
          <p:nvPr/>
        </p:nvSpPr>
        <p:spPr>
          <a:xfrm>
            <a:off x="9072033" y="6597651"/>
            <a:ext cx="3168651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>
                <a:solidFill>
                  <a:srgbClr val="9E3611"/>
                </a:solidFill>
                <a:latin typeface="Arial"/>
                <a:ea typeface="Arial"/>
                <a:cs typeface="Arial"/>
                <a:sym typeface="Arial"/>
              </a:rPr>
              <a:t>www.twitter.com/carolinefiennes</a:t>
            </a:r>
            <a:endParaRPr sz="1200" b="0" i="0" u="none" strike="noStrike" cap="none">
              <a:solidFill>
                <a:srgbClr val="9E361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2"/>
          <p:cNvSpPr txBox="1">
            <a:spLocks noGrp="1"/>
          </p:cNvSpPr>
          <p:nvPr>
            <p:ph type="title"/>
          </p:nvPr>
        </p:nvSpPr>
        <p:spPr>
          <a:xfrm>
            <a:off x="19744" y="-99392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/>
          <p:nvPr/>
        </p:nvSpPr>
        <p:spPr>
          <a:xfrm>
            <a:off x="7535334" y="6597651"/>
            <a:ext cx="4705351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>
                <a:solidFill>
                  <a:srgbClr val="9E3611"/>
                </a:solidFill>
                <a:latin typeface="Arial"/>
                <a:ea typeface="Arial"/>
                <a:cs typeface="Arial"/>
                <a:sym typeface="Arial"/>
              </a:rPr>
              <a:t>www.twitter.com/carolinefiennes</a:t>
            </a:r>
            <a:endParaRPr sz="1200" b="0" i="0" u="none" strike="noStrike" cap="none">
              <a:solidFill>
                <a:srgbClr val="9E361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3"/>
          <p:cNvSpPr txBox="1"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/>
          <p:nvPr/>
        </p:nvSpPr>
        <p:spPr>
          <a:xfrm>
            <a:off x="7535334" y="6597651"/>
            <a:ext cx="4705351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www.twitter.com/carolinefiennes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 txBox="1"/>
          <p:nvPr/>
        </p:nvSpPr>
        <p:spPr>
          <a:xfrm>
            <a:off x="7535334" y="6597651"/>
            <a:ext cx="4705351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www.twitter.com/carolinefiennes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body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body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7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9"/>
          <p:cNvSpPr txBox="1"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body"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body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0"/>
          <p:cNvSpPr>
            <a:spLocks noGrp="1"/>
          </p:cNvSpPr>
          <p:nvPr>
            <p:ph type="pic" idx="2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7" name="Google Shape;47;p10"/>
          <p:cNvSpPr txBox="1">
            <a:spLocks noGrp="1"/>
          </p:cNvSpPr>
          <p:nvPr>
            <p:ph type="body" idx="1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body" idx="1"/>
          </p:nvPr>
        </p:nvSpPr>
        <p:spPr>
          <a:xfrm rot="5400000">
            <a:off x="3833019" y="-1623218"/>
            <a:ext cx="4525963" cy="109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2"/>
          <p:cNvSpPr txBox="1">
            <a:spLocks noGrp="1"/>
          </p:cNvSpPr>
          <p:nvPr>
            <p:ph type="title"/>
          </p:nvPr>
        </p:nvSpPr>
        <p:spPr>
          <a:xfrm rot="5400000">
            <a:off x="7285038" y="1828802"/>
            <a:ext cx="5851525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2"/>
          <p:cNvSpPr txBox="1">
            <a:spLocks noGrp="1"/>
          </p:cNvSpPr>
          <p:nvPr>
            <p:ph type="body" idx="1"/>
          </p:nvPr>
        </p:nvSpPr>
        <p:spPr>
          <a:xfrm rot="5400000">
            <a:off x="1697038" y="-812799"/>
            <a:ext cx="5851525" cy="80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cxnSp>
        <p:nvCxnSpPr>
          <p:cNvPr id="12" name="Google Shape;12;p1"/>
          <p:cNvCxnSpPr/>
          <p:nvPr/>
        </p:nvCxnSpPr>
        <p:spPr>
          <a:xfrm>
            <a:off x="0" y="6578600"/>
            <a:ext cx="12192000" cy="0"/>
          </a:xfrm>
          <a:prstGeom prst="straightConnector1">
            <a:avLst/>
          </a:prstGeom>
          <a:noFill/>
          <a:ln w="57150" cap="flat" cmpd="thickThin">
            <a:solidFill>
              <a:srgbClr val="A9112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" name="Google Shape;13;p1"/>
          <p:cNvSpPr txBox="1"/>
          <p:nvPr/>
        </p:nvSpPr>
        <p:spPr>
          <a:xfrm>
            <a:off x="1" y="6597650"/>
            <a:ext cx="4559300" cy="274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>
                <a:solidFill>
                  <a:srgbClr val="A9112C"/>
                </a:solidFill>
                <a:latin typeface="Arial"/>
                <a:ea typeface="Arial"/>
                <a:cs typeface="Arial"/>
                <a:sym typeface="Arial"/>
              </a:rPr>
              <a:t>Giving Evidence, www.giving-evidence.com</a:t>
            </a:r>
            <a:endParaRPr sz="1200" b="0" i="0" u="none" strike="noStrike" cap="none">
              <a:solidFill>
                <a:srgbClr val="A9112C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0" name="Google Shape;60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40689" y="1992313"/>
            <a:ext cx="2130425" cy="3338512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1477963" y="222657"/>
            <a:ext cx="9745094" cy="52501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GB"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How Funders and Charities Use Evidence – In Their Various Complex Systems</a:t>
            </a:r>
            <a:endParaRPr sz="27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GB"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Caroline Fiennes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GB"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Director, Giving Evidence</a:t>
            </a:r>
            <a:endParaRPr sz="2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GB"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www.giving-evidence.com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GB"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caroline.fiennes@giving-evidence.com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GB"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BlueSky: @carolinefiennes.bsky.social</a:t>
            </a:r>
            <a:endParaRPr sz="2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13"/>
          <p:cNvSpPr txBox="1">
            <a:spLocks noGrp="1"/>
          </p:cNvSpPr>
          <p:nvPr>
            <p:ph type="sldNum" idx="12"/>
          </p:nvPr>
        </p:nvSpPr>
        <p:spPr>
          <a:xfrm>
            <a:off x="7981950" y="5624514"/>
            <a:ext cx="20574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fld id="{00000000-1234-1234-1234-123412341234}" type="slidenum">
              <a:rPr lang="en-GB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3" name="Google Shape;63;p13" descr="GE_LOGO_NEW2015_elec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76988" y="5766777"/>
            <a:ext cx="4204485" cy="1033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15"/>
          <p:cNvSpPr txBox="1"/>
          <p:nvPr/>
        </p:nvSpPr>
        <p:spPr>
          <a:xfrm>
            <a:off x="1444584" y="539490"/>
            <a:ext cx="9302832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GB" sz="4000" b="1" i="0" u="none" strike="noStrike" cap="none">
                <a:solidFill>
                  <a:srgbClr val="F4B19A"/>
                </a:solidFill>
                <a:latin typeface="Aharoni"/>
                <a:ea typeface="Aharoni"/>
                <a:cs typeface="Aharoni"/>
                <a:sym typeface="Aharoni"/>
              </a:rPr>
              <a:t>Often research / evidence is fundamentally aimed around behaviour change</a:t>
            </a:r>
            <a:endParaRPr sz="4000" b="1" i="0" u="none" strike="noStrike" cap="none">
              <a:solidFill>
                <a:srgbClr val="F4B19A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/>
          <p:nvPr/>
        </p:nvSpPr>
        <p:spPr>
          <a:xfrm>
            <a:off x="243050" y="2677471"/>
            <a:ext cx="2739000" cy="1605900"/>
          </a:xfrm>
          <a:prstGeom prst="rect">
            <a:avLst/>
          </a:prstGeom>
          <a:solidFill>
            <a:srgbClr val="E99C9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GB"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Almost always involve staff. </a:t>
            </a:r>
            <a:endParaRPr sz="21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GB"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Decisions may be staff /board / ministers </a:t>
            </a:r>
            <a:endParaRPr sz="21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1" name="Google Shape;81;p16"/>
          <p:cNvCxnSpPr/>
          <p:nvPr/>
        </p:nvCxnSpPr>
        <p:spPr>
          <a:xfrm rot="10800000" flipH="1">
            <a:off x="0" y="4287650"/>
            <a:ext cx="12192000" cy="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2" name="Google Shape;82;p16"/>
          <p:cNvSpPr txBox="1"/>
          <p:nvPr/>
        </p:nvSpPr>
        <p:spPr>
          <a:xfrm>
            <a:off x="243038" y="803175"/>
            <a:ext cx="2759700" cy="16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GB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Statutory funders, e.g., gov’t funds, national research councils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16"/>
          <p:cNvSpPr txBox="1"/>
          <p:nvPr/>
        </p:nvSpPr>
        <p:spPr>
          <a:xfrm>
            <a:off x="3113913" y="803175"/>
            <a:ext cx="2759700" cy="16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GB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Charitable foundations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16"/>
          <p:cNvSpPr txBox="1"/>
          <p:nvPr/>
        </p:nvSpPr>
        <p:spPr>
          <a:xfrm>
            <a:off x="5984788" y="803175"/>
            <a:ext cx="2759700" cy="16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GB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Companies (corp giving programmes / corp fdns)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6"/>
          <p:cNvSpPr txBox="1"/>
          <p:nvPr/>
        </p:nvSpPr>
        <p:spPr>
          <a:xfrm>
            <a:off x="9123392" y="803175"/>
            <a:ext cx="2759700" cy="16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GB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Individuals incl. HNWIs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6"/>
          <p:cNvSpPr/>
          <p:nvPr/>
        </p:nvSpPr>
        <p:spPr>
          <a:xfrm>
            <a:off x="3235451" y="2677471"/>
            <a:ext cx="2739000" cy="1605900"/>
          </a:xfrm>
          <a:prstGeom prst="rect">
            <a:avLst/>
          </a:prstGeom>
          <a:solidFill>
            <a:srgbClr val="E99C9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GB"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Some are staffed</a:t>
            </a:r>
            <a:endParaRPr sz="21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6"/>
          <p:cNvSpPr/>
          <p:nvPr/>
        </p:nvSpPr>
        <p:spPr>
          <a:xfrm>
            <a:off x="3235451" y="4283329"/>
            <a:ext cx="2739000" cy="16059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GB" sz="21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Some are unstaffed</a:t>
            </a:r>
            <a:endParaRPr sz="21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6"/>
          <p:cNvSpPr/>
          <p:nvPr/>
        </p:nvSpPr>
        <p:spPr>
          <a:xfrm>
            <a:off x="6217501" y="2677427"/>
            <a:ext cx="2739000" cy="1605900"/>
          </a:xfrm>
          <a:prstGeom prst="rect">
            <a:avLst/>
          </a:prstGeom>
          <a:solidFill>
            <a:srgbClr val="E99C9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GB"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Some are staffed</a:t>
            </a:r>
            <a:endParaRPr sz="21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6"/>
          <p:cNvSpPr/>
          <p:nvPr/>
        </p:nvSpPr>
        <p:spPr>
          <a:xfrm>
            <a:off x="6217501" y="4283285"/>
            <a:ext cx="2739000" cy="16059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GB" sz="21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Some are unstaffed</a:t>
            </a:r>
            <a:endParaRPr sz="21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6"/>
          <p:cNvSpPr/>
          <p:nvPr/>
        </p:nvSpPr>
        <p:spPr>
          <a:xfrm>
            <a:off x="9209950" y="4288257"/>
            <a:ext cx="2739000" cy="16059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GB" sz="21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Almost never involve staff </a:t>
            </a:r>
            <a:endParaRPr sz="21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GB" sz="21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(unless they’re a fnd in which case they’re in the box to the left)</a:t>
            </a:r>
            <a:endParaRPr sz="21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6"/>
          <p:cNvSpPr txBox="1"/>
          <p:nvPr/>
        </p:nvSpPr>
        <p:spPr>
          <a:xfrm>
            <a:off x="20602" y="24725"/>
            <a:ext cx="1235670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en-GB" sz="3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Whose decision/s does evidence need to influence? - types of funder </a:t>
            </a:r>
            <a:endParaRPr sz="33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7" descr="Image result for a b c blocks"/>
          <p:cNvPicPr preferRelativeResize="0"/>
          <p:nvPr/>
        </p:nvPicPr>
        <p:blipFill rotWithShape="1">
          <a:blip r:embed="rId3">
            <a:alphaModFix/>
          </a:blip>
          <a:srcRect b="8346"/>
          <a:stretch/>
        </p:blipFill>
        <p:spPr>
          <a:xfrm>
            <a:off x="447274" y="0"/>
            <a:ext cx="3485091" cy="4791354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7"/>
          <p:cNvSpPr txBox="1"/>
          <p:nvPr/>
        </p:nvSpPr>
        <p:spPr>
          <a:xfrm>
            <a:off x="3344331" y="474131"/>
            <a:ext cx="8043333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GB"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Find an important question: where more (good) research could make a difference</a:t>
            </a:r>
            <a:endParaRPr sz="3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7"/>
          <p:cNvSpPr txBox="1"/>
          <p:nvPr/>
        </p:nvSpPr>
        <p:spPr>
          <a:xfrm>
            <a:off x="3344331" y="2263237"/>
            <a:ext cx="8043333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GB"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 it (well)</a:t>
            </a:r>
            <a:endParaRPr sz="3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7"/>
          <p:cNvSpPr txBox="1"/>
          <p:nvPr/>
        </p:nvSpPr>
        <p:spPr>
          <a:xfrm>
            <a:off x="3344331" y="3559899"/>
            <a:ext cx="8492069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GB"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Help people to understand and use the answer</a:t>
            </a:r>
            <a:endParaRPr sz="3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8" descr="Image result for a b c blocks"/>
          <p:cNvPicPr preferRelativeResize="0"/>
          <p:nvPr/>
        </p:nvPicPr>
        <p:blipFill rotWithShape="1">
          <a:blip r:embed="rId3">
            <a:alphaModFix/>
          </a:blip>
          <a:srcRect b="8346"/>
          <a:stretch/>
        </p:blipFill>
        <p:spPr>
          <a:xfrm>
            <a:off x="447274" y="0"/>
            <a:ext cx="3485091" cy="4791354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8"/>
          <p:cNvSpPr txBox="1"/>
          <p:nvPr/>
        </p:nvSpPr>
        <p:spPr>
          <a:xfrm>
            <a:off x="3344331" y="474131"/>
            <a:ext cx="8043333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GB"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Find an important question: where more (good) research could make a difference</a:t>
            </a:r>
            <a:endParaRPr sz="3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8"/>
          <p:cNvSpPr txBox="1"/>
          <p:nvPr/>
        </p:nvSpPr>
        <p:spPr>
          <a:xfrm>
            <a:off x="3344331" y="2263237"/>
            <a:ext cx="8043333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GB" sz="3200" b="1" i="0" u="none" strike="noStrike" cap="none">
                <a:solidFill>
                  <a:srgbClr val="D9D9D9"/>
                </a:solidFill>
                <a:latin typeface="Calibri"/>
                <a:ea typeface="Calibri"/>
                <a:cs typeface="Calibri"/>
                <a:sym typeface="Calibri"/>
              </a:rPr>
              <a:t>Answer it (well)</a:t>
            </a:r>
            <a:endParaRPr sz="3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8"/>
          <p:cNvSpPr txBox="1"/>
          <p:nvPr/>
        </p:nvSpPr>
        <p:spPr>
          <a:xfrm>
            <a:off x="3344331" y="3559899"/>
            <a:ext cx="8492069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GB" sz="3200" b="1" i="0" u="none" strike="noStrike" cap="none">
                <a:solidFill>
                  <a:srgbClr val="D9D9D9"/>
                </a:solidFill>
                <a:latin typeface="Calibri"/>
                <a:ea typeface="Calibri"/>
                <a:cs typeface="Calibri"/>
                <a:sym typeface="Calibri"/>
              </a:rPr>
              <a:t>Help people to understand and use the answer</a:t>
            </a:r>
            <a:endParaRPr sz="3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9"/>
          <p:cNvSpPr txBox="1"/>
          <p:nvPr/>
        </p:nvSpPr>
        <p:spPr>
          <a:xfrm>
            <a:off x="4530366" y="1041196"/>
            <a:ext cx="3471333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GB" sz="4000" b="1" i="0" u="none" strike="noStrike" cap="none">
                <a:solidFill>
                  <a:srgbClr val="F4B19A"/>
                </a:solidFill>
                <a:latin typeface="Aharoni"/>
                <a:ea typeface="Aharoni"/>
                <a:cs typeface="Aharoni"/>
                <a:sym typeface="Aharoni"/>
              </a:rPr>
              <a:t>ignorance</a:t>
            </a:r>
            <a:endParaRPr sz="4000" b="1" i="0" u="none" strike="noStrike" cap="none">
              <a:solidFill>
                <a:srgbClr val="F4B19A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114" name="Google Shape;114;p19"/>
          <p:cNvSpPr txBox="1"/>
          <p:nvPr/>
        </p:nvSpPr>
        <p:spPr>
          <a:xfrm>
            <a:off x="4530366" y="1989373"/>
            <a:ext cx="3471333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GB" sz="4000" b="1" i="0" u="none" strike="noStrike" cap="none">
                <a:solidFill>
                  <a:srgbClr val="F4B19A"/>
                </a:solidFill>
                <a:latin typeface="Aharoni"/>
                <a:ea typeface="Aharoni"/>
                <a:cs typeface="Aharoni"/>
                <a:sym typeface="Aharoni"/>
              </a:rPr>
              <a:t>inertia</a:t>
            </a:r>
            <a:endParaRPr sz="4000" b="1" i="0" u="none" strike="noStrike" cap="none">
              <a:solidFill>
                <a:srgbClr val="F4B19A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115" name="Google Shape;115;p19"/>
          <p:cNvSpPr txBox="1"/>
          <p:nvPr/>
        </p:nvSpPr>
        <p:spPr>
          <a:xfrm>
            <a:off x="4530366" y="2937550"/>
            <a:ext cx="3471333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GB" sz="4000" b="1" i="0" u="none" strike="noStrike" cap="none">
                <a:solidFill>
                  <a:srgbClr val="F4B19A"/>
                </a:solidFill>
                <a:latin typeface="Aharoni"/>
                <a:ea typeface="Aharoni"/>
                <a:cs typeface="Aharoni"/>
                <a:sym typeface="Aharoni"/>
              </a:rPr>
              <a:t>ideology</a:t>
            </a:r>
            <a:endParaRPr sz="4000" b="1" i="0" u="none" strike="noStrike" cap="none">
              <a:solidFill>
                <a:srgbClr val="F4B19A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116" name="Google Shape;116;p19"/>
          <p:cNvSpPr txBox="1"/>
          <p:nvPr/>
        </p:nvSpPr>
        <p:spPr>
          <a:xfrm>
            <a:off x="4530366" y="3885727"/>
            <a:ext cx="3471333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GB" sz="4000" b="1" i="0" u="none" strike="noStrike" cap="none">
                <a:solidFill>
                  <a:srgbClr val="F4B19A"/>
                </a:solidFill>
                <a:latin typeface="Aharoni"/>
                <a:ea typeface="Aharoni"/>
                <a:cs typeface="Aharoni"/>
                <a:sym typeface="Aharoni"/>
              </a:rPr>
              <a:t>incentives</a:t>
            </a:r>
            <a:endParaRPr sz="4000" b="1" i="0" u="none" strike="noStrike" cap="none">
              <a:solidFill>
                <a:srgbClr val="F4B19A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117" name="Google Shape;117;p19"/>
          <p:cNvSpPr txBox="1"/>
          <p:nvPr/>
        </p:nvSpPr>
        <p:spPr>
          <a:xfrm>
            <a:off x="4530366" y="4833904"/>
            <a:ext cx="3471333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GB" sz="4000" b="1" i="0" u="none" strike="noStrike" cap="none">
                <a:solidFill>
                  <a:srgbClr val="F4B19A"/>
                </a:solidFill>
                <a:latin typeface="Aharoni"/>
                <a:ea typeface="Aharoni"/>
                <a:cs typeface="Aharoni"/>
                <a:sym typeface="Aharoni"/>
              </a:rPr>
              <a:t>interests</a:t>
            </a:r>
            <a:endParaRPr sz="4000" b="1" i="0" u="none" strike="noStrike" cap="none">
              <a:solidFill>
                <a:srgbClr val="F4B19A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118" name="Google Shape;118;p19"/>
          <p:cNvSpPr txBox="1"/>
          <p:nvPr/>
        </p:nvSpPr>
        <p:spPr>
          <a:xfrm>
            <a:off x="697816" y="96728"/>
            <a:ext cx="11136431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GB" sz="4000" b="1" i="0" u="none" strike="noStrike" cap="none">
                <a:solidFill>
                  <a:srgbClr val="F4B19A"/>
                </a:solidFill>
                <a:latin typeface="Aharoni"/>
                <a:ea typeface="Aharoni"/>
                <a:cs typeface="Aharoni"/>
                <a:sym typeface="Aharoni"/>
              </a:rPr>
              <a:t>Barriers to evidence-based practice include: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9" name="Google Shape;119;p19"/>
          <p:cNvCxnSpPr/>
          <p:nvPr/>
        </p:nvCxnSpPr>
        <p:spPr>
          <a:xfrm>
            <a:off x="1540043" y="924025"/>
            <a:ext cx="9461633" cy="0"/>
          </a:xfrm>
          <a:prstGeom prst="straightConnector1">
            <a:avLst/>
          </a:prstGeom>
          <a:noFill/>
          <a:ln w="38100" cap="flat" cmpd="sng">
            <a:solidFill>
              <a:srgbClr val="F4B19A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0" name="Google Shape;120;p19"/>
          <p:cNvSpPr txBox="1"/>
          <p:nvPr/>
        </p:nvSpPr>
        <p:spPr>
          <a:xfrm>
            <a:off x="3941323" y="5782081"/>
            <a:ext cx="4309354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GB" sz="4000" b="1" i="0" u="none" strike="noStrike" cap="none" dirty="0">
                <a:solidFill>
                  <a:srgbClr val="F4B19A"/>
                </a:solidFill>
                <a:latin typeface="Aharoni"/>
                <a:ea typeface="Aharoni"/>
                <a:cs typeface="Aharoni"/>
                <a:sym typeface="Aharoni"/>
              </a:rPr>
              <a:t>decision-rights</a:t>
            </a:r>
            <a:endParaRPr sz="4000" b="1" i="0" u="none" strike="noStrike" cap="none" dirty="0">
              <a:solidFill>
                <a:srgbClr val="F4B19A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21" descr="Image result for a b c blocks"/>
          <p:cNvPicPr preferRelativeResize="0"/>
          <p:nvPr/>
        </p:nvPicPr>
        <p:blipFill rotWithShape="1">
          <a:blip r:embed="rId3">
            <a:alphaModFix/>
          </a:blip>
          <a:srcRect b="8346"/>
          <a:stretch/>
        </p:blipFill>
        <p:spPr>
          <a:xfrm>
            <a:off x="447274" y="0"/>
            <a:ext cx="3485091" cy="4791354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1"/>
          <p:cNvSpPr txBox="1"/>
          <p:nvPr/>
        </p:nvSpPr>
        <p:spPr>
          <a:xfrm>
            <a:off x="3344331" y="474131"/>
            <a:ext cx="8043333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GB" sz="3200" b="1" i="0" u="none" strike="noStrike" cap="none">
                <a:solidFill>
                  <a:srgbClr val="D9D9D9"/>
                </a:solidFill>
                <a:latin typeface="Calibri"/>
                <a:ea typeface="Calibri"/>
                <a:cs typeface="Calibri"/>
                <a:sym typeface="Calibri"/>
              </a:rPr>
              <a:t>Find an important question: where more (good) research could make a difference</a:t>
            </a:r>
            <a:endParaRPr sz="3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21"/>
          <p:cNvSpPr txBox="1"/>
          <p:nvPr/>
        </p:nvSpPr>
        <p:spPr>
          <a:xfrm>
            <a:off x="3344331" y="2263237"/>
            <a:ext cx="8043333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GB"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 it (well)</a:t>
            </a:r>
            <a:endParaRPr sz="3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21"/>
          <p:cNvSpPr txBox="1"/>
          <p:nvPr/>
        </p:nvSpPr>
        <p:spPr>
          <a:xfrm>
            <a:off x="3344331" y="3559899"/>
            <a:ext cx="8492069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GB" sz="3200" b="1" i="0" u="none" strike="noStrike" cap="none">
                <a:solidFill>
                  <a:srgbClr val="D9D9D9"/>
                </a:solidFill>
                <a:latin typeface="Calibri"/>
                <a:ea typeface="Calibri"/>
                <a:cs typeface="Calibri"/>
                <a:sym typeface="Calibri"/>
              </a:rPr>
              <a:t>Help people to understand and use the answer</a:t>
            </a:r>
            <a:endParaRPr sz="3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22" descr="Image result for a b c blocks"/>
          <p:cNvPicPr preferRelativeResize="0"/>
          <p:nvPr/>
        </p:nvPicPr>
        <p:blipFill rotWithShape="1">
          <a:blip r:embed="rId3">
            <a:alphaModFix/>
          </a:blip>
          <a:srcRect b="8346"/>
          <a:stretch/>
        </p:blipFill>
        <p:spPr>
          <a:xfrm>
            <a:off x="447274" y="0"/>
            <a:ext cx="3485091" cy="4791354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2"/>
          <p:cNvSpPr txBox="1"/>
          <p:nvPr/>
        </p:nvSpPr>
        <p:spPr>
          <a:xfrm>
            <a:off x="3344331" y="474131"/>
            <a:ext cx="8043333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GB" sz="3200" b="1" i="0" u="none" strike="noStrike" cap="none">
                <a:solidFill>
                  <a:srgbClr val="D9D9D9"/>
                </a:solidFill>
                <a:latin typeface="Calibri"/>
                <a:ea typeface="Calibri"/>
                <a:cs typeface="Calibri"/>
                <a:sym typeface="Calibri"/>
              </a:rPr>
              <a:t>Find an important question: where more (good) research could make a difference</a:t>
            </a:r>
            <a:endParaRPr sz="3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22"/>
          <p:cNvSpPr txBox="1"/>
          <p:nvPr/>
        </p:nvSpPr>
        <p:spPr>
          <a:xfrm>
            <a:off x="3344331" y="2263237"/>
            <a:ext cx="8043333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GB" sz="3200" b="1" i="0" u="none" strike="noStrike" cap="none">
                <a:solidFill>
                  <a:srgbClr val="D9D9D9"/>
                </a:solidFill>
                <a:latin typeface="Calibri"/>
                <a:ea typeface="Calibri"/>
                <a:cs typeface="Calibri"/>
                <a:sym typeface="Calibri"/>
              </a:rPr>
              <a:t>Answer it (well)</a:t>
            </a:r>
            <a:endParaRPr sz="3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22"/>
          <p:cNvSpPr txBox="1"/>
          <p:nvPr/>
        </p:nvSpPr>
        <p:spPr>
          <a:xfrm>
            <a:off x="3344331" y="3559899"/>
            <a:ext cx="8492069" cy="2062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GB"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Help people to understand and use the answer: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-"/>
            </a:pPr>
            <a:r>
              <a:rPr lang="en-GB"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Discoverability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-"/>
            </a:pPr>
            <a:r>
              <a:rPr lang="en-GB"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Practical info incl. cost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-"/>
            </a:pPr>
            <a:r>
              <a:rPr lang="en-GB"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Use, rather than (always) detailed knowledge</a:t>
            </a:r>
            <a:endParaRPr sz="3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23" descr="Image result for a b c blocks"/>
          <p:cNvPicPr preferRelativeResize="0"/>
          <p:nvPr/>
        </p:nvPicPr>
        <p:blipFill rotWithShape="1">
          <a:blip r:embed="rId3">
            <a:alphaModFix/>
          </a:blip>
          <a:srcRect b="8346"/>
          <a:stretch/>
        </p:blipFill>
        <p:spPr>
          <a:xfrm>
            <a:off x="447274" y="0"/>
            <a:ext cx="3485091" cy="4791354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23"/>
          <p:cNvSpPr txBox="1"/>
          <p:nvPr/>
        </p:nvSpPr>
        <p:spPr>
          <a:xfrm>
            <a:off x="3344331" y="474131"/>
            <a:ext cx="8043333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GB"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Find an important question: where more (good) research could make a difference</a:t>
            </a:r>
            <a:endParaRPr sz="3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23"/>
          <p:cNvSpPr txBox="1"/>
          <p:nvPr/>
        </p:nvSpPr>
        <p:spPr>
          <a:xfrm>
            <a:off x="3344331" y="2263237"/>
            <a:ext cx="8043333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GB"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 it (well)</a:t>
            </a:r>
            <a:endParaRPr sz="3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23"/>
          <p:cNvSpPr txBox="1"/>
          <p:nvPr/>
        </p:nvSpPr>
        <p:spPr>
          <a:xfrm>
            <a:off x="3344331" y="3559899"/>
            <a:ext cx="8492069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-"/>
            </a:pPr>
            <a:r>
              <a:rPr lang="en-GB"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Discoverability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-"/>
            </a:pPr>
            <a:r>
              <a:rPr lang="en-GB"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Practical info incl. cost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-"/>
            </a:pPr>
            <a:r>
              <a:rPr lang="en-GB"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Use, rather than (always) detailed knowledge</a:t>
            </a:r>
            <a:endParaRPr sz="3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24"/>
          <p:cNvSpPr txBox="1"/>
          <p:nvPr/>
        </p:nvSpPr>
        <p:spPr>
          <a:xfrm>
            <a:off x="192505" y="1236402"/>
            <a:ext cx="11749238" cy="3631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556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lang="en-GB" sz="4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Instrumental: direct decision changes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55600" marR="0" lvl="0" indent="-355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lang="en-GB" sz="4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Conceptual: changing how people think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55600" marR="0" lvl="0" indent="-355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lang="en-GB" sz="4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Symbolic: citing an evaluation to legitimise a decision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55600" marR="0" lvl="0" indent="-355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lang="en-GB" sz="4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Process use: involvement in evaluation itself changes culture</a:t>
            </a:r>
            <a:endParaRPr sz="4000" b="1" i="0" u="none" strike="noStrike" cap="none">
              <a:solidFill>
                <a:schemeClr val="lt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166" name="Google Shape;166;p24"/>
          <p:cNvSpPr txBox="1"/>
          <p:nvPr/>
        </p:nvSpPr>
        <p:spPr>
          <a:xfrm>
            <a:off x="697816" y="96728"/>
            <a:ext cx="11136431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GB" sz="4000" b="1" i="0" u="none" strike="noStrike" cap="none">
                <a:solidFill>
                  <a:srgbClr val="F4B19A"/>
                </a:solidFill>
                <a:latin typeface="Aharoni"/>
                <a:ea typeface="Aharoni"/>
                <a:cs typeface="Aharoni"/>
                <a:sym typeface="Aharoni"/>
              </a:rPr>
              <a:t>Ways that evidence can seep into practice: </a:t>
            </a:r>
            <a:endParaRPr sz="4000" b="1" i="0" u="none" strike="noStrike" cap="none">
              <a:solidFill>
                <a:srgbClr val="F4B19A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cxnSp>
        <p:nvCxnSpPr>
          <p:cNvPr id="167" name="Google Shape;167;p24"/>
          <p:cNvCxnSpPr/>
          <p:nvPr/>
        </p:nvCxnSpPr>
        <p:spPr>
          <a:xfrm>
            <a:off x="1540043" y="924025"/>
            <a:ext cx="9461633" cy="0"/>
          </a:xfrm>
          <a:prstGeom prst="straightConnector1">
            <a:avLst/>
          </a:prstGeom>
          <a:noFill/>
          <a:ln w="38100" cap="flat" cmpd="sng">
            <a:solidFill>
              <a:srgbClr val="F4B19A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26"/>
          <p:cNvSpPr txBox="1"/>
          <p:nvPr/>
        </p:nvSpPr>
        <p:spPr>
          <a:xfrm>
            <a:off x="313266" y="242219"/>
            <a:ext cx="11565467" cy="2862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GB" sz="3600" b="0" i="0" u="none" strike="noStrike" cap="none">
                <a:solidFill>
                  <a:srgbClr val="E99C91"/>
                </a:solidFill>
                <a:latin typeface="Calibri"/>
                <a:ea typeface="Calibri"/>
                <a:cs typeface="Calibri"/>
                <a:sym typeface="Calibri"/>
              </a:rPr>
              <a:t>The daunting realization is that we don’t know what the hell we’re doing in most fields of life, </a:t>
            </a:r>
            <a:endParaRPr sz="3600" b="0" i="0" u="none" strike="noStrike" cap="none">
              <a:solidFill>
                <a:srgbClr val="E99C9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GB" sz="3600" b="0" i="0" u="none" strike="noStrike" cap="none">
                <a:solidFill>
                  <a:srgbClr val="E99C91"/>
                </a:solidFill>
                <a:latin typeface="Calibri"/>
                <a:ea typeface="Calibri"/>
                <a:cs typeface="Calibri"/>
                <a:sym typeface="Calibri"/>
              </a:rPr>
              <a:t>especially the ones that involve people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GB"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- Nobel Laureate Richard Thaler </a:t>
            </a:r>
            <a:endParaRPr sz="3600" b="1" i="0" u="none" strike="noStrike" cap="none">
              <a:solidFill>
                <a:schemeClr val="lt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179" name="Google Shape;179;p26"/>
          <p:cNvSpPr txBox="1"/>
          <p:nvPr/>
        </p:nvSpPr>
        <p:spPr>
          <a:xfrm>
            <a:off x="-25401" y="6625452"/>
            <a:ext cx="4859867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Source: </a:t>
            </a:r>
            <a:r>
              <a:rPr lang="en-GB" sz="11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The Anti-Poverty Experiment</a:t>
            </a:r>
            <a:r>
              <a:rPr lang="en-GB" sz="11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, Wall Street Journal, 5 June 2015</a:t>
            </a:r>
            <a:endParaRPr sz="11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27"/>
          <p:cNvSpPr txBox="1">
            <a:spLocks noGrp="1"/>
          </p:cNvSpPr>
          <p:nvPr>
            <p:ph type="title"/>
          </p:nvPr>
        </p:nvSpPr>
        <p:spPr>
          <a:xfrm>
            <a:off x="19744" y="-99392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pic>
        <p:nvPicPr>
          <p:cNvPr id="186" name="Google Shape;186;p27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-299635" y="79409"/>
            <a:ext cx="13063619" cy="5878629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7"/>
          <p:cNvSpPr txBox="1"/>
          <p:nvPr/>
        </p:nvSpPr>
        <p:spPr>
          <a:xfrm>
            <a:off x="19744" y="6488668"/>
            <a:ext cx="625642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Doorway over the Kirkaldy Testing Works in Southwark, London</a:t>
            </a: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4" name="Google Shape;194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40689" y="1992313"/>
            <a:ext cx="2130425" cy="3338512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8"/>
          <p:cNvSpPr txBox="1"/>
          <p:nvPr/>
        </p:nvSpPr>
        <p:spPr>
          <a:xfrm>
            <a:off x="1477963" y="222657"/>
            <a:ext cx="9745094" cy="52501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GB"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How Funders and Charities Use Evidence – In Their Various Complex Systems</a:t>
            </a:r>
            <a:endParaRPr sz="27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GB"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Caroline Fiennes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GB"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Director, Giving Evidence</a:t>
            </a:r>
            <a:endParaRPr sz="2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ts val="2400"/>
              <a:buFont typeface="Arial"/>
              <a:buNone/>
            </a:pPr>
            <a:r>
              <a:rPr lang="en-GB" sz="2400" b="1" i="0" u="none" strike="noStrike" cap="none">
                <a:solidFill>
                  <a:srgbClr val="00FF00"/>
                </a:solidFill>
                <a:latin typeface="Calibri"/>
                <a:ea typeface="Calibri"/>
                <a:cs typeface="Calibri"/>
                <a:sym typeface="Calibri"/>
              </a:rPr>
              <a:t>References: www.giving-evidence.com/ghana</a:t>
            </a:r>
            <a:endParaRPr sz="2400" b="1" i="0" u="none" strike="noStrike" cap="none">
              <a:solidFill>
                <a:srgbClr val="00FF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GB"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caroline.fiennes@giving-evidence.com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GB"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BlueSky: @carolinefiennes.bsky.social</a:t>
            </a:r>
            <a:endParaRPr sz="2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28"/>
          <p:cNvSpPr txBox="1">
            <a:spLocks noGrp="1"/>
          </p:cNvSpPr>
          <p:nvPr>
            <p:ph type="sldNum" idx="12"/>
          </p:nvPr>
        </p:nvSpPr>
        <p:spPr>
          <a:xfrm>
            <a:off x="7981950" y="5624514"/>
            <a:ext cx="20574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fld id="{00000000-1234-1234-1234-123412341234}" type="slidenum">
              <a:rPr lang="en-GB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7" name="Google Shape;197;p28" descr="GE_LOGO_NEW2015_elec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76988" y="5766777"/>
            <a:ext cx="4204485" cy="1033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Equity">
      <a:dk1>
        <a:srgbClr val="000000"/>
      </a:dk1>
      <a:lt1>
        <a:srgbClr val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413</Words>
  <Application>Microsoft Office PowerPoint</Application>
  <PresentationFormat>Widescreen</PresentationFormat>
  <Paragraphs>79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Aharoni</vt:lpstr>
      <vt:lpstr>Arial</vt:lpstr>
      <vt:lpstr>Calibri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Caroline Fiennes</cp:lastModifiedBy>
  <cp:revision>1</cp:revision>
  <dcterms:modified xsi:type="dcterms:W3CDTF">2026-06-30T15:23:36Z</dcterms:modified>
</cp:coreProperties>
</file>